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64" r:id="rId6"/>
    <p:sldId id="263" r:id="rId7"/>
    <p:sldId id="262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57"/>
            <p14:sldId id="258"/>
            <p14:sldId id="261"/>
            <p14:sldId id="264"/>
            <p14:sldId id="263"/>
            <p14:sldId id="262"/>
          </p14:sldIdLst>
        </p14:section>
        <p14:section name="Sekcja bez tytułu" id="{1E0FB385-EACF-4695-B149-DA9EFCDC536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2019-01-17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0013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234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98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>
                <a:solidFill>
                  <a:prstClr val="black"/>
                </a:solidFill>
              </a:rPr>
              <a:pPr/>
              <a:t>5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461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410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4461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2019-01-17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2019-01-17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2019-01-17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2019-01-17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2019-01-17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2019-01-17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2019-01-17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2019-01-17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2019-01-17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2019-01-17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2019-01-17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2019-01-17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14097"/>
            <a:ext cx="9144000" cy="2395865"/>
          </a:xfrm>
        </p:spPr>
        <p:txBody>
          <a:bodyPr>
            <a:normAutofit fontScale="90000"/>
          </a:bodyPr>
          <a:lstStyle/>
          <a:p>
            <a:pPr marL="28575">
              <a:lnSpc>
                <a:spcPct val="106000"/>
              </a:lnSpc>
              <a:spcBef>
                <a:spcPts val="300"/>
              </a:spcBef>
              <a:spcAft>
                <a:spcPts val="0"/>
              </a:spcAft>
              <a:tabLst>
                <a:tab pos="1790700" algn="l"/>
              </a:tabLst>
            </a:pPr>
            <a:r>
              <a:rPr lang="pl-PL" sz="3600" b="1" dirty="0" smtClean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  <a:t/>
            </a:r>
            <a:br>
              <a:rPr lang="pl-PL" sz="3600" b="1" dirty="0" smtClean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</a:br>
            <a:r>
              <a:rPr lang="pl-PL" sz="3600" b="1" dirty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  <a:t/>
            </a:r>
            <a:br>
              <a:rPr lang="pl-PL" sz="3600" b="1" dirty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</a:br>
            <a:r>
              <a:rPr lang="pl-PL" sz="3600" b="1" dirty="0" smtClean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  <a:t/>
            </a:r>
            <a:br>
              <a:rPr lang="pl-PL" sz="3600" b="1" dirty="0" smtClean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</a:br>
            <a:r>
              <a:rPr lang="pl-PL" sz="3600" b="1" dirty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  <a:t/>
            </a:r>
            <a:br>
              <a:rPr lang="pl-PL" sz="3600" b="1" dirty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</a:br>
            <a:r>
              <a:rPr lang="pl-PL" sz="3600" b="1" dirty="0" smtClean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  <a:t/>
            </a:r>
            <a:br>
              <a:rPr lang="pl-PL" sz="3600" b="1" dirty="0" smtClean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</a:br>
            <a:r>
              <a:rPr lang="pl-PL" sz="3600" b="1" dirty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  <a:t/>
            </a:r>
            <a:br>
              <a:rPr lang="pl-PL" sz="3600" b="1" dirty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</a:br>
            <a:r>
              <a:rPr lang="pl-PL" sz="3600" b="1" dirty="0" smtClean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  <a:t/>
            </a:r>
            <a:br>
              <a:rPr lang="pl-PL" sz="3600" b="1" dirty="0" smtClean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</a:br>
            <a:r>
              <a:rPr lang="pl-PL" sz="3600" b="1" dirty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  <a:t/>
            </a:r>
            <a:br>
              <a:rPr lang="pl-PL" sz="3600" b="1" dirty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</a:br>
            <a:r>
              <a:rPr lang="pl-PL" sz="3600" b="1" dirty="0" smtClean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  <a:t/>
            </a:r>
            <a:br>
              <a:rPr lang="pl-PL" sz="3600" b="1" dirty="0" smtClean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</a:br>
            <a:r>
              <a:rPr lang="pl-PL" sz="3600" b="1" dirty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  <a:t/>
            </a:r>
            <a:br>
              <a:rPr lang="pl-PL" sz="3600" b="1" dirty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</a:br>
            <a:r>
              <a:rPr lang="pl-PL" sz="3600" b="1" dirty="0" smtClean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  <a:t/>
            </a:r>
            <a:br>
              <a:rPr lang="pl-PL" sz="3600" b="1" dirty="0" smtClean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</a:br>
            <a:r>
              <a:rPr lang="pl-PL" sz="3600" b="1" dirty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  <a:t/>
            </a:r>
            <a:br>
              <a:rPr lang="pl-PL" sz="3600" b="1" dirty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</a:br>
            <a:r>
              <a:rPr lang="pl-PL" sz="3600" b="1" dirty="0" smtClean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  <a:t>Moduł </a:t>
            </a:r>
            <a:r>
              <a:rPr lang="pl-PL" sz="3600" b="1" dirty="0">
                <a:solidFill>
                  <a:schemeClr val="accent2"/>
                </a:solidFill>
                <a:latin typeface="Calibri"/>
                <a:ea typeface="Calibri"/>
                <a:cs typeface="Calibri Light"/>
              </a:rPr>
              <a:t>VIII. Wspomaganie pracy szkoły w kształtowaniu postaw innowacyjności, kreatywności i umiejętności pracy zespołowej u uczniów</a:t>
            </a:r>
            <a:r>
              <a:rPr lang="pl-PL" sz="2000" dirty="0">
                <a:latin typeface="Calibri"/>
                <a:ea typeface="Calibri"/>
                <a:cs typeface="Times New Roman"/>
              </a:rPr>
              <a:t/>
            </a:r>
            <a:br>
              <a:rPr lang="pl-PL" sz="2000" dirty="0">
                <a:latin typeface="Calibri"/>
                <a:ea typeface="Calibri"/>
                <a:cs typeface="Times New Roman"/>
              </a:rPr>
            </a:br>
            <a:r>
              <a:rPr lang="pl-PL" sz="2400" dirty="0">
                <a:latin typeface="Calibri"/>
                <a:ea typeface="Calibri"/>
                <a:cs typeface="Times New Roman"/>
              </a:rPr>
              <a:t/>
            </a:r>
            <a:br>
              <a:rPr lang="pl-PL" sz="2400" dirty="0">
                <a:latin typeface="Calibri"/>
                <a:ea typeface="Calibri"/>
                <a:cs typeface="Times New Roman"/>
              </a:rPr>
            </a:b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10,5 godz.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sz="3000" b="1" dirty="0">
                <a:solidFill>
                  <a:schemeClr val="accent2">
                    <a:lumMod val="75000"/>
                  </a:schemeClr>
                </a:solidFill>
              </a:rPr>
              <a:t>Model </a:t>
            </a:r>
            <a:r>
              <a:rPr lang="pl-PL" sz="3000" b="1" dirty="0" err="1">
                <a:solidFill>
                  <a:schemeClr val="accent2">
                    <a:lumMod val="75000"/>
                  </a:schemeClr>
                </a:solidFill>
              </a:rPr>
              <a:t>Kottera</a:t>
            </a:r>
            <a:r>
              <a:rPr lang="pl-PL" sz="3000" b="1" dirty="0">
                <a:solidFill>
                  <a:schemeClr val="accent2">
                    <a:lumMod val="75000"/>
                  </a:schemeClr>
                </a:solidFill>
              </a:rPr>
              <a:t> - 8 kroków do wprowadzenia </a:t>
            </a:r>
            <a:r>
              <a:rPr lang="pl-PL" sz="3000" b="1" dirty="0" smtClean="0">
                <a:solidFill>
                  <a:schemeClr val="accent2">
                    <a:lumMod val="75000"/>
                  </a:schemeClr>
                </a:solidFill>
              </a:rPr>
              <a:t>zmian</a:t>
            </a:r>
          </a:p>
          <a:p>
            <a:pPr marL="0" indent="0" algn="ctr">
              <a:buNone/>
            </a:pPr>
            <a:endParaRPr lang="pl-PL" sz="3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l-PL" dirty="0"/>
              <a:t>1. Wykreuj poczucie konieczności zmiany</a:t>
            </a:r>
          </a:p>
          <a:p>
            <a:pPr marL="0" indent="0">
              <a:buNone/>
            </a:pPr>
            <a:r>
              <a:rPr lang="pl-PL" dirty="0"/>
              <a:t>2. Stwórz zespół kierujący, koalicję na rzecz zmiany</a:t>
            </a:r>
          </a:p>
          <a:p>
            <a:pPr marL="0" indent="0">
              <a:buNone/>
            </a:pPr>
            <a:r>
              <a:rPr lang="pl-PL" dirty="0"/>
              <a:t>3. Zdecyduj, co robić (opracuj wizję, strategię, cele, zadania)</a:t>
            </a:r>
          </a:p>
          <a:p>
            <a:pPr marL="0" indent="0">
              <a:buNone/>
            </a:pPr>
            <a:r>
              <a:rPr lang="pl-PL" dirty="0"/>
              <a:t>4. Zapoczątkuj działania! Przekaż wizję i zdobądź poparcie</a:t>
            </a:r>
          </a:p>
          <a:p>
            <a:pPr marL="0" indent="0">
              <a:buNone/>
            </a:pPr>
            <a:r>
              <a:rPr lang="pl-PL" dirty="0"/>
              <a:t>5. Zmobilizuj wszystkich do działania</a:t>
            </a:r>
          </a:p>
          <a:p>
            <a:pPr marL="0" indent="0">
              <a:buNone/>
            </a:pPr>
            <a:r>
              <a:rPr lang="pl-PL" dirty="0"/>
              <a:t>6. Stawiaj i realizuj krótkoterminowe zadania</a:t>
            </a:r>
          </a:p>
          <a:p>
            <a:pPr marL="0" indent="0">
              <a:buNone/>
            </a:pPr>
            <a:r>
              <a:rPr lang="pl-PL" dirty="0"/>
              <a:t>7. Nie spoczywaj na laurach! Konsoliduj wyniki i usprawniaj proces</a:t>
            </a:r>
          </a:p>
          <a:p>
            <a:pPr marL="0" indent="0">
              <a:buNone/>
            </a:pPr>
            <a:r>
              <a:rPr lang="pl-PL" dirty="0"/>
              <a:t>8. Utrwal wyniki! Promuj nowe zachowania dopóki nowe metody nie zastąpią </a:t>
            </a:r>
            <a:r>
              <a:rPr lang="pl-PL" dirty="0" smtClean="0"/>
              <a:t>   starych</a:t>
            </a:r>
            <a:r>
              <a:rPr lang="pl-PL" dirty="0"/>
              <a:t>! 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52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pic>
        <p:nvPicPr>
          <p:cNvPr id="8" name="Symbol zastępczy zawartości 7" descr="http://samorzad.nid.pl/wp-content/uploads/2017/09/tabela1.png"/>
          <p:cNvPicPr>
            <a:picLocks noGrp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37" y="1189973"/>
            <a:ext cx="10797434" cy="43715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671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pic>
        <p:nvPicPr>
          <p:cNvPr id="8" name="Symbol zastępczy zawartości 7" descr="http://trickymind.pl/wp-content/uploads/2012/06/grow.png"/>
          <p:cNvPicPr>
            <a:picLocks noGrp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310" y="1039660"/>
            <a:ext cx="6563639" cy="46847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4968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pPr marL="0" lvl="0" indent="0" algn="ctr">
              <a:lnSpc>
                <a:spcPct val="150000"/>
              </a:lnSpc>
              <a:spcBef>
                <a:spcPts val="300"/>
              </a:spcBef>
              <a:buNone/>
              <a:tabLst>
                <a:tab pos="1790700" algn="l"/>
              </a:tabLst>
            </a:pPr>
            <a:r>
              <a:rPr lang="pl-PL" sz="2600" dirty="0">
                <a:solidFill>
                  <a:prstClr val="black"/>
                </a:solidFill>
                <a:ea typeface="Calibri"/>
                <a:cs typeface="Arial"/>
              </a:rPr>
              <a:t> </a:t>
            </a:r>
            <a:r>
              <a:rPr lang="pl-PL" sz="3700" b="1" dirty="0">
                <a:solidFill>
                  <a:srgbClr val="4472C4"/>
                </a:solidFill>
                <a:ea typeface="Calibri"/>
                <a:cs typeface="Calibri Light"/>
              </a:rPr>
              <a:t>Proponowane tematy przedsięwzięć:</a:t>
            </a:r>
            <a:endParaRPr lang="pl-PL" sz="3700" b="1" dirty="0">
              <a:solidFill>
                <a:srgbClr val="4472C4"/>
              </a:solidFill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  <a:tabLst>
                <a:tab pos="1790700" algn="l"/>
              </a:tabLst>
            </a:pPr>
            <a:r>
              <a:rPr lang="pl-PL" sz="2600" dirty="0">
                <a:solidFill>
                  <a:prstClr val="black"/>
                </a:solidFill>
                <a:cs typeface="Calibri Light"/>
              </a:rPr>
              <a:t>Szkoła przygotowuje się do obchodów 70-cio </a:t>
            </a:r>
            <a:r>
              <a:rPr lang="pl-PL" sz="2600" dirty="0" err="1">
                <a:solidFill>
                  <a:prstClr val="black"/>
                </a:solidFill>
                <a:cs typeface="Calibri Light"/>
              </a:rPr>
              <a:t>lecia</a:t>
            </a:r>
            <a:endParaRPr lang="pl-PL" sz="2600" dirty="0">
              <a:solidFill>
                <a:prstClr val="black"/>
              </a:solidFill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  <a:tabLst>
                <a:tab pos="1790700" algn="l"/>
              </a:tabLst>
            </a:pPr>
            <a:r>
              <a:rPr lang="pl-PL" sz="2600" dirty="0">
                <a:solidFill>
                  <a:prstClr val="black"/>
                </a:solidFill>
                <a:cs typeface="Calibri Light"/>
              </a:rPr>
              <a:t>Szkoła przygotowuje ofertę edukacyjną na kolejny rok szkolny </a:t>
            </a:r>
            <a:endParaRPr lang="pl-PL" sz="2600" dirty="0">
              <a:solidFill>
                <a:prstClr val="black"/>
              </a:solidFill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  <a:tabLst>
                <a:tab pos="1790700" algn="l"/>
              </a:tabLst>
            </a:pPr>
            <a:r>
              <a:rPr lang="pl-PL" sz="2600" dirty="0">
                <a:solidFill>
                  <a:prstClr val="black"/>
                </a:solidFill>
                <a:cs typeface="Calibri Light"/>
              </a:rPr>
              <a:t>Szkoła przygotowuje się do wyboru patrona/nadania imienia</a:t>
            </a:r>
            <a:endParaRPr lang="pl-PL" sz="2600" dirty="0">
              <a:solidFill>
                <a:prstClr val="black"/>
              </a:solidFill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  <a:tabLst>
                <a:tab pos="1790700" algn="l"/>
              </a:tabLst>
            </a:pPr>
            <a:r>
              <a:rPr lang="pl-PL" sz="2600" dirty="0">
                <a:solidFill>
                  <a:prstClr val="black"/>
                </a:solidFill>
                <a:cs typeface="Calibri Light"/>
              </a:rPr>
              <a:t>Inne wg. propozycji uczestników.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32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pPr marL="0" indent="0">
              <a:buNone/>
            </a:pPr>
            <a:endParaRPr lang="pl-PL" dirty="0" smtClean="0">
              <a:ea typeface="Calibri"/>
              <a:cs typeface="Calibri Light"/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accent5"/>
                </a:solidFill>
                <a:ea typeface="Calibri"/>
                <a:cs typeface="Calibri Light"/>
              </a:rPr>
              <a:t>Dobre praktyki:</a:t>
            </a:r>
            <a:endParaRPr lang="pl-PL" dirty="0">
              <a:solidFill>
                <a:schemeClr val="accent5"/>
              </a:solidFill>
              <a:ea typeface="Calibri"/>
              <a:cs typeface="Calibri Light"/>
            </a:endParaRPr>
          </a:p>
          <a:p>
            <a:pPr marL="0" indent="0">
              <a:buNone/>
            </a:pPr>
            <a:endParaRPr lang="pl-PL" dirty="0" smtClean="0">
              <a:ea typeface="Calibri"/>
              <a:cs typeface="Calibri Light"/>
            </a:endParaRPr>
          </a:p>
          <a:p>
            <a:pPr marL="0" indent="0">
              <a:buNone/>
            </a:pPr>
            <a:r>
              <a:rPr lang="pl-PL" dirty="0" smtClean="0">
                <a:ea typeface="Calibri"/>
                <a:cs typeface="Calibri Light"/>
              </a:rPr>
              <a:t>https</a:t>
            </a:r>
            <a:r>
              <a:rPr lang="pl-PL" dirty="0">
                <a:ea typeface="Calibri"/>
                <a:cs typeface="Calibri Light"/>
              </a:rPr>
              <a:t>://www.ore.edu.pl/2017/12/wspomaganie-szkol-w-rozwoju-kompetencji-kluczowych-uczniow-dobre-praktyki/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070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72743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139</Words>
  <Application>Microsoft Office PowerPoint</Application>
  <PresentationFormat>Niestandardowy</PresentationFormat>
  <Paragraphs>34</Paragraphs>
  <Slides>7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            Moduł VIII. Wspomaganie pracy szkoły w kształtowaniu postaw innowacyjności, kreatywności i umiejętności pracy zespołowej u uczniów  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Usr2</cp:lastModifiedBy>
  <cp:revision>10</cp:revision>
  <dcterms:created xsi:type="dcterms:W3CDTF">2018-12-02T13:14:09Z</dcterms:created>
  <dcterms:modified xsi:type="dcterms:W3CDTF">2019-01-17T21:28:10Z</dcterms:modified>
</cp:coreProperties>
</file>